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69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7B482C-709E-4383-BDEA-2528E323F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877DFF7-FE6E-4098-BCCC-23167CA80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514EACB-1464-4838-A89D-2EA424BE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C5D496-16A0-472A-8E87-776A6138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52FE8A-BE14-46D0-B5A8-29D49D32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94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5D767A-982A-4F32-AC75-3E163DB3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2EBAE63-CB99-45DA-8B74-77D4FF37F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6ECB94-7487-48A7-BC31-0DDB581F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DF4B8B-B9CD-4FE3-A8A8-4E2F61A3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FF5DF5-C13D-4729-92BB-4816DDDA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37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0055C2F-8A5C-40FF-82CE-77D26D1DC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8D26A6F-D4EC-4F04-B24E-9D2AED7E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E84AF2-DB35-4AF8-A517-1E3E705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EA2425-EC15-4171-B199-022CF47E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80BCA9-9126-48BF-A798-57537A55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80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7B345F-E876-4754-A1C8-57841BED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A583DE-9AC2-4617-AA23-04105C9E8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6CCD44-B96A-4BF8-A276-8D3ABF72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25CE038-48A5-482D-9417-13AF26F5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EF8BE9-FA53-4799-9BF1-072B99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09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59DBE9-2FA1-4923-82F0-D5BB766B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CE82344-8F1C-40F0-8E7B-C5BEF0097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783229-36DE-40AD-AE94-1ED82A37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BC0651-EC5F-47F7-AB5E-FD6C42D2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A82BD8-D230-434D-8B4C-40E0E345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20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6EE3C5-4CF5-4929-A7D9-7968D2F7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3819A7-301C-4A41-82F4-099236032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5F6C57F-E906-40C5-BF09-A5E634039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B49CEE9-8BD5-4505-B7B5-776A0362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665D613-955D-428A-8B2B-173607BD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8F8C02-36BA-489F-8A50-9ADFD9B7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0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385315-5146-4F03-9390-2E2813C4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0FA12D7-532F-4CE7-A3D9-04309064C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474C97-94FC-4229-AB51-24BF85244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601557F-E027-494F-BEFD-C0539C516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5F70457-0D05-4586-B133-368256F73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8201394-8F18-4933-BFC7-D0E85F22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A4001B-4F4B-42B4-9A71-42DE43E9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8116874-34CE-4040-A277-2BCC28B6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9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213D6A-878C-43B7-AAC6-13E74DB2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9D36007-BF08-4CCE-AC3B-64ABDF2E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B9CC234-25A5-427C-ACBE-D1025454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8982FCB-DCCA-4E9B-ABBA-EEF9E1CA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02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1823399-41CA-40E5-A2B4-CF159C44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A619003-234B-4942-824A-7518DD30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C82E61D-A9EB-467E-97B9-7AD8A07C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252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0C5391-FDC4-4A42-BDD8-B5BC3540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481A11-AAD2-4CF0-946A-D748EB50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44F144E-C230-4E57-BED5-C506A90D6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5ECBB42-2A8A-4DDB-B80A-84A56EB5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DB626D3-D69D-4213-8B2F-BC7B3D6B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AAB5446-0587-4E83-A53E-4C936170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05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67767B-C949-4E01-9731-F3FF1144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A992B4C-362E-4FD1-8B78-B6092369C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183A279-714F-4372-A867-3B241D98C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2A1060B-F6A5-4D30-9175-90501B24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05DA6CF-02B2-4587-8A2B-3F0D4AA3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8750D5-46AD-4E2F-8FAA-CFC73871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72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FC2B096-CF1A-4CFB-A479-E5CA78C2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052280C-1445-46B9-BA29-B640F24C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167C0F-4BFE-4E4B-89A8-B3D39DE15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0B08-CF16-49E3-9D1D-D1F1C031014E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A7FECF7-99F6-4CF9-AB3E-4CE851854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47B949-503C-4040-B442-06EC04E41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74DA-3E5C-4E1B-9E3F-7FDB1AAA3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71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5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105713-2EDF-4D44-84B9-CA34F3AAB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E713EA3-4B8F-462B-A32E-13C203100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6954"/>
            <a:ext cx="9144000" cy="997985"/>
          </a:xfrm>
        </p:spPr>
        <p:txBody>
          <a:bodyPr>
            <a:noAutofit/>
          </a:bodyPr>
          <a:lstStyle/>
          <a:p>
            <a:r>
              <a:rPr lang="hu-HU" sz="2800" b="1" dirty="0"/>
              <a:t>FALUGYŰLÉS </a:t>
            </a:r>
          </a:p>
          <a:p>
            <a:r>
              <a:rPr lang="hu-HU" sz="2800" b="1" dirty="0"/>
              <a:t>VARSÁNY</a:t>
            </a:r>
          </a:p>
          <a:p>
            <a:r>
              <a:rPr lang="hu-HU" sz="2800" b="1" dirty="0"/>
              <a:t>2017. OKTÓBER 27.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C0C3760-8F10-4558-A7A0-FE0EF3A3A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" y="154781"/>
            <a:ext cx="6008205" cy="400547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B8425A8-F9FF-4021-B3AC-36C08934A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26" y="464067"/>
            <a:ext cx="4938922" cy="370419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ADD31F4-7F86-483B-9448-B45EF0B94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1" y="4160251"/>
            <a:ext cx="3489828" cy="261737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25E5B19-8171-446D-8170-DF9059516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9" y="4059412"/>
            <a:ext cx="3551581" cy="2663686"/>
          </a:xfrm>
          <a:prstGeom prst="rect">
            <a:avLst/>
          </a:prstGeom>
        </p:spPr>
      </p:pic>
      <p:pic>
        <p:nvPicPr>
          <p:cNvPr id="13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9A3294EF-BD32-4287-A5B8-A74C08A6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40" y="177214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5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7A7E56-656D-4A89-A269-EC34CC58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Beruházások 2016-2017.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30B855A1-2A59-4E9D-A79E-3C5F976B3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8" y="1761034"/>
            <a:ext cx="6929697" cy="4894099"/>
          </a:xfrm>
        </p:spPr>
      </p:pic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C0AFB548-4DAC-47EB-B917-4A033E8D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452876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4801221-A38F-43F2-8C83-DB265AF01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00ACA85-20C5-4A5B-9A85-A5DF1BD36C3D}"/>
              </a:ext>
            </a:extLst>
          </p:cNvPr>
          <p:cNvSpPr/>
          <p:nvPr/>
        </p:nvSpPr>
        <p:spPr>
          <a:xfrm>
            <a:off x="933735" y="176103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Temető vizesblokk</a:t>
            </a:r>
          </a:p>
          <a:p>
            <a:r>
              <a:rPr lang="hu-HU" dirty="0"/>
              <a:t>Hűtőkamra kialakítása Petőfi út 14.</a:t>
            </a:r>
          </a:p>
          <a:p>
            <a:r>
              <a:rPr lang="hu-HU" dirty="0"/>
              <a:t>Szent István úti fedett szín térkövezése</a:t>
            </a:r>
          </a:p>
          <a:p>
            <a:r>
              <a:rPr lang="hu-HU" dirty="0"/>
              <a:t>Szécsényi út 21. felújítás-első ütem</a:t>
            </a:r>
          </a:p>
          <a:p>
            <a:r>
              <a:rPr lang="hu-HU" dirty="0"/>
              <a:t>Szent István úti járda építés</a:t>
            </a:r>
          </a:p>
          <a:p>
            <a:r>
              <a:rPr lang="hu-HU" dirty="0"/>
              <a:t>Számítógépek ASP pályázat</a:t>
            </a:r>
          </a:p>
          <a:p>
            <a:r>
              <a:rPr lang="hu-HU" dirty="0"/>
              <a:t>Fiat Ducato beszerzés</a:t>
            </a:r>
          </a:p>
          <a:p>
            <a:r>
              <a:rPr lang="hu-HU" dirty="0"/>
              <a:t>Mercedes Vivaro beszerzés</a:t>
            </a:r>
          </a:p>
          <a:p>
            <a:r>
              <a:rPr lang="hu-HU" dirty="0"/>
              <a:t>Fűkasza vásárlás</a:t>
            </a:r>
          </a:p>
          <a:p>
            <a:r>
              <a:rPr lang="hu-HU" dirty="0"/>
              <a:t>Fóliasátor beszerzés</a:t>
            </a:r>
          </a:p>
          <a:p>
            <a:r>
              <a:rPr lang="hu-HU" dirty="0"/>
              <a:t>Raktár polcrendszer</a:t>
            </a:r>
          </a:p>
          <a:p>
            <a:r>
              <a:rPr lang="hu-HU" dirty="0"/>
              <a:t>Páraelszívó </a:t>
            </a:r>
          </a:p>
          <a:p>
            <a:r>
              <a:rPr lang="hu-HU" dirty="0"/>
              <a:t>Nissan Navarra</a:t>
            </a:r>
          </a:p>
          <a:p>
            <a:r>
              <a:rPr lang="hu-HU" dirty="0"/>
              <a:t>Garázssor kialakítása</a:t>
            </a:r>
          </a:p>
        </p:txBody>
      </p:sp>
    </p:spTree>
    <p:extLst>
      <p:ext uri="{BB962C8B-B14F-4D97-AF65-F5344CB8AC3E}">
        <p14:creationId xmlns:p14="http://schemas.microsoft.com/office/powerpoint/2010/main" val="386254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0C1CD0-C4D6-4D3B-BED8-55948ED5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Civil szervezetekkel</a:t>
            </a:r>
            <a:br>
              <a:rPr lang="hu-HU" sz="3600" b="1" dirty="0"/>
            </a:br>
            <a:r>
              <a:rPr lang="hu-HU" sz="3600" b="1" dirty="0"/>
              <a:t>társulásokkal való együttműködés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6F33C4-DB03-4816-9CF8-23E0FFD78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7" y="1577009"/>
            <a:ext cx="10424160" cy="44277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1800" dirty="0"/>
              <a:t>Szécsényi Járási Önkormányzatok Területfejlesztési és Feladat ellátási Társulása (székhely: Varsány)</a:t>
            </a:r>
          </a:p>
          <a:p>
            <a:pPr>
              <a:spcBef>
                <a:spcPts val="0"/>
              </a:spcBef>
            </a:pPr>
            <a:r>
              <a:rPr lang="hu-HU" sz="1800" dirty="0">
                <a:cs typeface="Arial" panose="020B0604020202020204" pitchFamily="34" charset="0"/>
              </a:rPr>
              <a:t>Nagylóci Szociális Alapszolgáltatási Intézményfenntartó Társulás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Ipoly-völgye Korlátolt Felelősségű Európai Területi Társulás (székhely: Ludányhalászi)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Palóc út Egyesület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Ipoly-menti Palócok Térségfejlesztő Egyesület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Varsányi Sport Egyesület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Hagyományőrző, turisztikai szervezeteink kiemelt szerepe. </a:t>
            </a:r>
          </a:p>
        </p:txBody>
      </p:sp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664CA9B5-8B69-49C2-BB75-E3093FFE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452876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nyó Judit fényképe.">
            <a:extLst>
              <a:ext uri="{FF2B5EF4-FFF2-40B4-BE49-F238E27FC236}">
                <a16:creationId xmlns:a16="http://schemas.microsoft.com/office/drawing/2014/main" id="{CD5E62D8-CA90-45CF-9D47-AFCC08B3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03" y="2782956"/>
            <a:ext cx="5053498" cy="37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anyó Judit fényképe.">
            <a:extLst>
              <a:ext uri="{FF2B5EF4-FFF2-40B4-BE49-F238E27FC236}">
                <a16:creationId xmlns:a16="http://schemas.microsoft.com/office/drawing/2014/main" id="{EC17C01D-A9E3-42A7-9A78-922A4DDB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1" y="3422515"/>
            <a:ext cx="5449515" cy="30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A2BD2D-6154-485A-A71C-4D57034B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57"/>
          </a:xfrm>
        </p:spPr>
        <p:txBody>
          <a:bodyPr/>
          <a:lstStyle/>
          <a:p>
            <a:r>
              <a:rPr lang="hu-HU" dirty="0"/>
              <a:t>Testvér-településeinkkel való kapcsolattartás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04CBA0C-2F9C-47D5-8699-6DF008E7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282"/>
            <a:ext cx="10515600" cy="4907681"/>
          </a:xfrm>
        </p:spPr>
        <p:txBody>
          <a:bodyPr/>
          <a:lstStyle/>
          <a:p>
            <a:pPr marL="0" indent="0">
              <a:buNone/>
            </a:pPr>
            <a:r>
              <a:rPr lang="hu-HU" sz="1400" b="1" dirty="0"/>
              <a:t>Sedziejowice </a:t>
            </a:r>
            <a:r>
              <a:rPr lang="hu-HU" sz="1400" dirty="0"/>
              <a:t>2005. november 4., </a:t>
            </a:r>
            <a:r>
              <a:rPr lang="hu-HU" sz="1400" b="1" dirty="0"/>
              <a:t>Otmuchow </a:t>
            </a:r>
            <a:r>
              <a:rPr lang="hu-HU" sz="1400" dirty="0"/>
              <a:t>2008. július 4., </a:t>
            </a:r>
            <a:r>
              <a:rPr lang="hu-HU" sz="1400" b="1" dirty="0"/>
              <a:t>Ragyolc </a:t>
            </a:r>
            <a:r>
              <a:rPr lang="hu-HU" sz="1400" dirty="0"/>
              <a:t>2009. május 22., </a:t>
            </a:r>
            <a:r>
              <a:rPr lang="hu-HU" sz="1400" b="1" dirty="0"/>
              <a:t>Palics </a:t>
            </a:r>
            <a:r>
              <a:rPr lang="hu-HU" sz="1400" dirty="0"/>
              <a:t>2010. május 25., </a:t>
            </a:r>
            <a:r>
              <a:rPr lang="hu-HU" sz="1400" b="1" dirty="0"/>
              <a:t>Karácsonyfalva </a:t>
            </a:r>
            <a:r>
              <a:rPr lang="hu-HU" sz="1400" dirty="0"/>
              <a:t>2010.nov.10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5804F44-3F95-4404-8C49-C973BAB0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8" y="1677684"/>
            <a:ext cx="8322365" cy="4499279"/>
          </a:xfrm>
          <a:prstGeom prst="rect">
            <a:avLst/>
          </a:prstGeom>
        </p:spPr>
      </p:pic>
      <p:pic>
        <p:nvPicPr>
          <p:cNvPr id="10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993BFF96-C7B8-4990-8DE4-DA55B266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50" y="439872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4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B28B5F-482E-4B80-BAB3-7BA0B1D3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Rendezvények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9D39F5-C65D-4FA2-B298-4279048E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59" y="1825624"/>
            <a:ext cx="10889841" cy="4163917"/>
          </a:xfrm>
        </p:spPr>
        <p:txBody>
          <a:bodyPr>
            <a:normAutofit/>
          </a:bodyPr>
          <a:lstStyle/>
          <a:p>
            <a:r>
              <a:rPr lang="hu-HU" sz="2000" dirty="0"/>
              <a:t>Lepényfesztivál</a:t>
            </a:r>
          </a:p>
          <a:p>
            <a:r>
              <a:rPr lang="hu-HU" sz="2000" dirty="0"/>
              <a:t>Szent Mihály napi palóc búcsú</a:t>
            </a:r>
          </a:p>
          <a:p>
            <a:r>
              <a:rPr lang="hu-HU" sz="2000" dirty="0"/>
              <a:t>Templomi koncertek</a:t>
            </a:r>
          </a:p>
          <a:p>
            <a:r>
              <a:rPr lang="hu-HU" sz="2000" dirty="0"/>
              <a:t>Szakmaközi egyeztetések, kihelyezett ülések. Közösségek hete.</a:t>
            </a:r>
          </a:p>
        </p:txBody>
      </p:sp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EDD0C144-23E0-485D-A3FC-DBD92C4A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122" y="452876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anyó Judit fényképe.">
            <a:extLst>
              <a:ext uri="{FF2B5EF4-FFF2-40B4-BE49-F238E27FC236}">
                <a16:creationId xmlns:a16="http://schemas.microsoft.com/office/drawing/2014/main" id="{C7E30266-D837-4A67-AF2D-C6DD3A16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9" y="3554934"/>
            <a:ext cx="4099339" cy="30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nyó Judit fényképe.">
            <a:extLst>
              <a:ext uri="{FF2B5EF4-FFF2-40B4-BE49-F238E27FC236}">
                <a16:creationId xmlns:a16="http://schemas.microsoft.com/office/drawing/2014/main" id="{841F4634-9295-4F93-B736-958886E9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98" y="4245066"/>
            <a:ext cx="3004415" cy="22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nyó Judit fényképe.">
            <a:extLst>
              <a:ext uri="{FF2B5EF4-FFF2-40B4-BE49-F238E27FC236}">
                <a16:creationId xmlns:a16="http://schemas.microsoft.com/office/drawing/2014/main" id="{9C1A7FA4-16D6-4A4D-8E4E-A9DD0AFF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27" y="3693788"/>
            <a:ext cx="3632289" cy="27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anyó Judit fényképe.">
            <a:extLst>
              <a:ext uri="{FF2B5EF4-FFF2-40B4-BE49-F238E27FC236}">
                <a16:creationId xmlns:a16="http://schemas.microsoft.com/office/drawing/2014/main" id="{57CCE5A6-60BF-4C80-8BC2-5A34DB22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98" y="2052552"/>
            <a:ext cx="4195303" cy="23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anyó Judit fényképe.">
            <a:extLst>
              <a:ext uri="{FF2B5EF4-FFF2-40B4-BE49-F238E27FC236}">
                <a16:creationId xmlns:a16="http://schemas.microsoft.com/office/drawing/2014/main" id="{D6CC6CCD-DA75-47D6-B20D-5D54AABC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73" y="279172"/>
            <a:ext cx="2597428" cy="19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anyó Judit fényképe.">
            <a:extLst>
              <a:ext uri="{FF2B5EF4-FFF2-40B4-BE49-F238E27FC236}">
                <a16:creationId xmlns:a16="http://schemas.microsoft.com/office/drawing/2014/main" id="{D7098BC1-1A9A-43CC-A0EF-70C9EF53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48" y="455525"/>
            <a:ext cx="3743238" cy="24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anyó Judit fényképe.">
            <a:extLst>
              <a:ext uri="{FF2B5EF4-FFF2-40B4-BE49-F238E27FC236}">
                <a16:creationId xmlns:a16="http://schemas.microsoft.com/office/drawing/2014/main" id="{988E4932-C13F-4E78-97EF-D2FBDC28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41" y="4312227"/>
            <a:ext cx="1769165" cy="23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1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9FB3A8-32E8-468E-A8AA-4E704080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637831"/>
            <a:ext cx="10515600" cy="766899"/>
          </a:xfrm>
        </p:spPr>
        <p:txBody>
          <a:bodyPr/>
          <a:lstStyle/>
          <a:p>
            <a:r>
              <a:rPr lang="hu-HU" b="1" dirty="0"/>
              <a:t>Kitüntetések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0C9C8A1-2D4F-4314-B004-01C5E540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3"/>
            <a:ext cx="10347960" cy="4639710"/>
          </a:xfrm>
        </p:spPr>
        <p:txBody>
          <a:bodyPr/>
          <a:lstStyle/>
          <a:p>
            <a:r>
              <a:rPr lang="hu-HU" dirty="0"/>
              <a:t>Kiváló Varsányi Diák</a:t>
            </a:r>
          </a:p>
          <a:p>
            <a:r>
              <a:rPr lang="hu-HU" dirty="0"/>
              <a:t>Az év települése 2016.</a:t>
            </a:r>
          </a:p>
        </p:txBody>
      </p:sp>
      <p:pic>
        <p:nvPicPr>
          <p:cNvPr id="4100" name="Picture 4" descr="Kanyó Judit fényképe.">
            <a:extLst>
              <a:ext uri="{FF2B5EF4-FFF2-40B4-BE49-F238E27FC236}">
                <a16:creationId xmlns:a16="http://schemas.microsoft.com/office/drawing/2014/main" id="{F2FF965D-366B-4F1D-AD6C-5E6895C6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65" y="423950"/>
            <a:ext cx="5115337" cy="34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27AD6EE3-475D-4394-843A-DE891729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490" y="757101"/>
            <a:ext cx="1393914" cy="2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anyó Judit fényképe.">
            <a:extLst>
              <a:ext uri="{FF2B5EF4-FFF2-40B4-BE49-F238E27FC236}">
                <a16:creationId xmlns:a16="http://schemas.microsoft.com/office/drawing/2014/main" id="{E8C136D7-031F-490F-B462-B249DC7D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6" y="2522209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anyó Judit fényképe.">
            <a:extLst>
              <a:ext uri="{FF2B5EF4-FFF2-40B4-BE49-F238E27FC236}">
                <a16:creationId xmlns:a16="http://schemas.microsoft.com/office/drawing/2014/main" id="{28EFCD18-7F8A-462E-B390-A5EA9B90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36" y="3697357"/>
            <a:ext cx="3984487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anyó Judit fényképe.">
            <a:extLst>
              <a:ext uri="{FF2B5EF4-FFF2-40B4-BE49-F238E27FC236}">
                <a16:creationId xmlns:a16="http://schemas.microsoft.com/office/drawing/2014/main" id="{DD1EB6F9-383C-442F-B2DE-D899B362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12" y="3545939"/>
            <a:ext cx="4121427" cy="30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9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1EEFFA-FF00-4807-AAC1-2AA501FF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r>
              <a:rPr lang="hu-HU" b="1" dirty="0"/>
              <a:t>Köszönet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5851CC-FA80-4D14-9972-A24C72A02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48"/>
            <a:ext cx="10515600" cy="49710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1600" b="1" dirty="0"/>
              <a:t>-Jegyző úrnak. Közös Önkormányzati Hivatal dolgozóinak.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1600" b="1" dirty="0"/>
              <a:t>-Start program munkavezetőinek, dolgozóknak.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1600" b="1" dirty="0"/>
              <a:t>-Intézmények vezetőinek.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1600" b="1" dirty="0"/>
              <a:t>-Képviselő-testületnek.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1600" b="1" dirty="0"/>
              <a:t>-Rendezvényszervezőknek.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1600" b="1" dirty="0"/>
              <a:t>-Polgárőrségnek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1600" b="1" dirty="0"/>
              <a:t>-Kiss Lászlónak és Bárány Pálnak (téli munkák)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1600" b="1" dirty="0"/>
              <a:t>-Vállalkozóknak, kiemelten: </a:t>
            </a:r>
            <a:r>
              <a:rPr lang="hu-HU" sz="1600" b="1" dirty="0" err="1"/>
              <a:t>Sipeki</a:t>
            </a:r>
            <a:r>
              <a:rPr lang="hu-HU" sz="1600" b="1" dirty="0"/>
              <a:t> Pék Kft, Palóc Nektár Kft.</a:t>
            </a:r>
          </a:p>
        </p:txBody>
      </p:sp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EB1CB53F-095B-47EA-B5EB-3B4A7224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452876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anyó Judit fényképe.">
            <a:extLst>
              <a:ext uri="{FF2B5EF4-FFF2-40B4-BE49-F238E27FC236}">
                <a16:creationId xmlns:a16="http://schemas.microsoft.com/office/drawing/2014/main" id="{775AFDED-1A42-4C72-ADAC-228CD9CD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2" y="2881589"/>
            <a:ext cx="5261113" cy="350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anyó Judit fényképe.">
            <a:extLst>
              <a:ext uri="{FF2B5EF4-FFF2-40B4-BE49-F238E27FC236}">
                <a16:creationId xmlns:a16="http://schemas.microsoft.com/office/drawing/2014/main" id="{E99AC99A-FDB3-4CA3-B553-4C262AF7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85" y="799893"/>
            <a:ext cx="3584713" cy="53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anyó Judit fényképe.">
            <a:extLst>
              <a:ext uri="{FF2B5EF4-FFF2-40B4-BE49-F238E27FC236}">
                <a16:creationId xmlns:a16="http://schemas.microsoft.com/office/drawing/2014/main" id="{6DC57D49-27E4-4B4B-81B3-3D21613B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834" y="1778439"/>
            <a:ext cx="2932349" cy="43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6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0427D8-3788-42CC-B174-50DD1370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/>
              <a:t>Varsány Község Önkormányzatának képviselő-testülete nevében,</a:t>
            </a:r>
            <a:br>
              <a:rPr lang="hu-HU" sz="2800" b="1" dirty="0"/>
            </a:br>
            <a:r>
              <a:rPr lang="hu-HU" sz="2800" b="1" dirty="0"/>
              <a:t>		köszönöm a megtisztelő figyelmet.</a:t>
            </a:r>
            <a:br>
              <a:rPr lang="hu-HU" sz="2800" b="1" dirty="0"/>
            </a:br>
            <a:endParaRPr lang="hu-HU" sz="2800" b="1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663145B-EFBE-4172-8D05-D9C82EA89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9" y="1690688"/>
            <a:ext cx="7066878" cy="4711252"/>
          </a:xfrm>
        </p:spPr>
      </p:pic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144683D0-4966-4768-B1A0-7216D8392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452876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9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8942DA-9FAA-4D4A-94E3-6BCF386E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r>
              <a:rPr lang="hu-HU" b="1" dirty="0"/>
              <a:t>Témakörök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D9C493-743B-4352-AE92-B2607339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179" y="1199347"/>
            <a:ext cx="10515600" cy="481198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hu-HU" sz="1800" b="1" dirty="0"/>
              <a:t>2016-2017. I félév beszámoló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Közös Önkormányzati Hivatal működése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Az önkormányzat gazdálkodása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Szociális helyzet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Intézmények működése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Varsányi Falugazdaság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Adózási kérdések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Start munkaprogram,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800" b="1" dirty="0"/>
              <a:t>    foglalkoztatás 2016-2017.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Beruházások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Civil szervezetek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Testvértelepülések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Együttműködés 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Rendezvények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Kitüntetések</a:t>
            </a:r>
          </a:p>
          <a:p>
            <a:pPr algn="just">
              <a:spcBef>
                <a:spcPts val="0"/>
              </a:spcBef>
            </a:pPr>
            <a:r>
              <a:rPr lang="hu-HU" sz="1800" b="1" dirty="0"/>
              <a:t>Elismerések, köszönet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C7531D6-9F2C-4693-ABF1-DC51CFBF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91" y="365126"/>
            <a:ext cx="3042312" cy="236850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71F33F5-2E24-48E9-BC56-7DB265F59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47" y="17282"/>
            <a:ext cx="3503775" cy="46717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C6948E5-131B-42D2-99CB-F1D9AA02B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06" y="2668951"/>
            <a:ext cx="3026397" cy="403519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20C2744-2E22-4BBA-9073-3F7B3ABD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27" y="2812746"/>
            <a:ext cx="2856597" cy="380879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DA6C5450-95AA-4372-BD6B-E9D211691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39" y="4705929"/>
            <a:ext cx="2924191" cy="2193144"/>
          </a:xfrm>
          <a:prstGeom prst="rect">
            <a:avLst/>
          </a:prstGeom>
        </p:spPr>
      </p:pic>
      <p:pic>
        <p:nvPicPr>
          <p:cNvPr id="1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90B68C06-8CF0-4291-827C-F00AA8A6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330" y="108785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4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56CCA6-B257-4BDF-846E-6F8565AA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Közös Önkormányzati Hivatal működése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56ECE1-E7FA-4369-9EB5-6F9007F01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Varsány-Nógrádsipek</a:t>
            </a:r>
          </a:p>
          <a:p>
            <a:pPr>
              <a:spcBef>
                <a:spcPts val="0"/>
              </a:spcBef>
              <a:buNone/>
            </a:pPr>
            <a:r>
              <a:rPr lang="hu-HU" sz="2000" dirty="0"/>
              <a:t>2017. október, összes létszám: 7 fő. 2 fő Nógrádsipeken, 5 fő Varsányban dolgozik.</a:t>
            </a:r>
          </a:p>
          <a:p>
            <a:pPr>
              <a:spcBef>
                <a:spcPts val="0"/>
              </a:spcBef>
              <a:buNone/>
            </a:pPr>
            <a:r>
              <a:rPr lang="hu-HU" sz="2000" dirty="0"/>
              <a:t>A hivatal elsődleges rendeltetése a döntés-előkészítés, a döntések végrehajtásának szervezése. </a:t>
            </a:r>
          </a:p>
          <a:p>
            <a:pPr>
              <a:spcBef>
                <a:spcPts val="0"/>
              </a:spcBef>
              <a:buNone/>
            </a:pPr>
            <a:r>
              <a:rPr lang="hu-HU" sz="2000" dirty="0"/>
              <a:t>Évente egy alkalommal ülésezik (januárban). Elfogadásra kerül a munkaterv és a költségvetés.</a:t>
            </a:r>
          </a:p>
          <a:p>
            <a:pPr>
              <a:spcBef>
                <a:spcPts val="0"/>
              </a:spcBef>
              <a:buNone/>
            </a:pPr>
            <a:r>
              <a:rPr lang="hu-HU" sz="2000" dirty="0"/>
              <a:t>Közös Önkormányzati Hivatal 2016.évi költségvetése: 38.649.000.-Ft </a:t>
            </a:r>
          </a:p>
          <a:p>
            <a:pPr>
              <a:spcBef>
                <a:spcPts val="0"/>
              </a:spcBef>
              <a:buNone/>
            </a:pPr>
            <a:r>
              <a:rPr lang="hu-HU" sz="2000" dirty="0"/>
              <a:t>2017.évi költségvetése: 36.528.600.- Ft</a:t>
            </a:r>
          </a:p>
          <a:p>
            <a:endParaRPr lang="hu-HU" dirty="0"/>
          </a:p>
        </p:txBody>
      </p:sp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B82CAF62-71F9-470E-97C3-4ED7DD87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452876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nyó Judit fényképe.">
            <a:extLst>
              <a:ext uri="{FF2B5EF4-FFF2-40B4-BE49-F238E27FC236}">
                <a16:creationId xmlns:a16="http://schemas.microsoft.com/office/drawing/2014/main" id="{35BF0BEC-2CC8-4E46-BD81-3BBEAC5F0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0" y="3641034"/>
            <a:ext cx="4278795" cy="28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nyó Judit fényképe.">
            <a:extLst>
              <a:ext uri="{FF2B5EF4-FFF2-40B4-BE49-F238E27FC236}">
                <a16:creationId xmlns:a16="http://schemas.microsoft.com/office/drawing/2014/main" id="{656C57BF-A023-41F7-A4CF-C0E1A099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35" y="3641034"/>
            <a:ext cx="4278795" cy="28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nyó Judit fényképe.">
            <a:extLst>
              <a:ext uri="{FF2B5EF4-FFF2-40B4-BE49-F238E27FC236}">
                <a16:creationId xmlns:a16="http://schemas.microsoft.com/office/drawing/2014/main" id="{7B4F1338-A74A-4033-B2BD-DB10FEDD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89" y="3525078"/>
            <a:ext cx="2642421" cy="33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8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C9D7A1-774E-4178-8B8D-14284757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1" y="284233"/>
            <a:ext cx="10515600" cy="1325563"/>
          </a:xfrm>
        </p:spPr>
        <p:txBody>
          <a:bodyPr/>
          <a:lstStyle/>
          <a:p>
            <a:r>
              <a:rPr lang="hu-HU" b="1" dirty="0"/>
              <a:t>Az önkormányzat gazdálkodása</a:t>
            </a:r>
          </a:p>
        </p:txBody>
      </p:sp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CEF1BA5B-E821-4A3B-8511-A3B7E666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526" y="750036"/>
            <a:ext cx="1181274" cy="17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136107A4-DA6B-4C9F-9B29-BB2777D7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9" y="1298713"/>
            <a:ext cx="10967831" cy="4878250"/>
          </a:xfrm>
        </p:spPr>
        <p:txBody>
          <a:bodyPr>
            <a:normAutofit/>
          </a:bodyPr>
          <a:lstStyle/>
          <a:p>
            <a:r>
              <a:rPr lang="hu-HU" sz="1800" dirty="0"/>
              <a:t>2016. Kiadás: 378.389.674.- Bevétel: 403.465.564.-</a:t>
            </a:r>
          </a:p>
        </p:txBody>
      </p:sp>
      <p:pic>
        <p:nvPicPr>
          <p:cNvPr id="4104" name="Picture 8" descr="Kanyó Judit fényképe.">
            <a:extLst>
              <a:ext uri="{FF2B5EF4-FFF2-40B4-BE49-F238E27FC236}">
                <a16:creationId xmlns:a16="http://schemas.microsoft.com/office/drawing/2014/main" id="{A4D371D3-51FA-41B2-AB6A-1571CDCE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5" y="1802296"/>
            <a:ext cx="4055165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anyó Judit fényképe.">
            <a:extLst>
              <a:ext uri="{FF2B5EF4-FFF2-40B4-BE49-F238E27FC236}">
                <a16:creationId xmlns:a16="http://schemas.microsoft.com/office/drawing/2014/main" id="{53FC9F6C-C001-48E8-989F-A871C4B4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7" y="3832731"/>
            <a:ext cx="4339362" cy="28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anyó Judit fényképe.">
            <a:extLst>
              <a:ext uri="{FF2B5EF4-FFF2-40B4-BE49-F238E27FC236}">
                <a16:creationId xmlns:a16="http://schemas.microsoft.com/office/drawing/2014/main" id="{01EF3B75-09CF-4E36-952D-02759641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54" y="3640231"/>
            <a:ext cx="4220046" cy="28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Kanyó Judit fényképe.">
            <a:extLst>
              <a:ext uri="{FF2B5EF4-FFF2-40B4-BE49-F238E27FC236}">
                <a16:creationId xmlns:a16="http://schemas.microsoft.com/office/drawing/2014/main" id="{6ACFE05C-7B6D-42C2-A0A5-49BCD7FB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30" y="1155280"/>
            <a:ext cx="4120450" cy="27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Kanyó Judit fényképe.">
            <a:extLst>
              <a:ext uri="{FF2B5EF4-FFF2-40B4-BE49-F238E27FC236}">
                <a16:creationId xmlns:a16="http://schemas.microsoft.com/office/drawing/2014/main" id="{1C57940D-8231-4B7E-8BE3-945093AA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4614368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7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1A1ED7-A92B-4658-A3DD-D1C2EB74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035"/>
            <a:ext cx="10515600" cy="781879"/>
          </a:xfrm>
        </p:spPr>
        <p:txBody>
          <a:bodyPr>
            <a:normAutofit/>
          </a:bodyPr>
          <a:lstStyle/>
          <a:p>
            <a:r>
              <a:rPr lang="hu-HU" b="1" dirty="0"/>
              <a:t>Szociális helyzet 2016.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1602895D-E75A-4DF6-9809-94242F8FF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560191"/>
              </p:ext>
            </p:extLst>
          </p:nvPr>
        </p:nvGraphicFramePr>
        <p:xfrm>
          <a:off x="675862" y="874644"/>
          <a:ext cx="9581322" cy="59332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56634">
                  <a:extLst>
                    <a:ext uri="{9D8B030D-6E8A-4147-A177-3AD203B41FA5}">
                      <a16:colId xmlns:a16="http://schemas.microsoft.com/office/drawing/2014/main" val="2675321337"/>
                    </a:ext>
                  </a:extLst>
                </a:gridCol>
                <a:gridCol w="1528056">
                  <a:extLst>
                    <a:ext uri="{9D8B030D-6E8A-4147-A177-3AD203B41FA5}">
                      <a16:colId xmlns:a16="http://schemas.microsoft.com/office/drawing/2014/main" val="673933760"/>
                    </a:ext>
                  </a:extLst>
                </a:gridCol>
                <a:gridCol w="3496632">
                  <a:extLst>
                    <a:ext uri="{9D8B030D-6E8A-4147-A177-3AD203B41FA5}">
                      <a16:colId xmlns:a16="http://schemas.microsoft.com/office/drawing/2014/main" val="722282890"/>
                    </a:ext>
                  </a:extLst>
                </a:gridCol>
              </a:tblGrid>
              <a:tr h="5651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Ellátás megnevezése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Támogatottak száma (fő)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Támogatás összege (Ft)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3552740636"/>
                  </a:ext>
                </a:extLst>
              </a:tr>
              <a:tr h="6408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Rendszeres gyermekvédelmi kedvezmény (természetben: Erzsébet utalvány formájában)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180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2.134.400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1247228060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Rendszeres gyermekvédelmi kedvezményhez kapcsolódó pénzbeli ellátás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188.100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1121363544"/>
                  </a:ext>
                </a:extLst>
              </a:tr>
              <a:tr h="2825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Lakhatási támogatás pénzben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128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3.593.000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3438828652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Lakásfenntartási támogatás természetben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107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3.494.000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1183407353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Rendkívüli települési támogatás (2015.III.1 – 2015.XII.31-ig)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32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610.000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1989835498"/>
                  </a:ext>
                </a:extLst>
              </a:tr>
              <a:tr h="2825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Ebből temetési támogatás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240.000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3953057714"/>
                  </a:ext>
                </a:extLst>
              </a:tr>
              <a:tr h="250177">
                <a:tc>
                  <a:txBody>
                    <a:bodyPr/>
                    <a:lstStyle/>
                    <a:p>
                      <a:pPr marL="4064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rendkívüli élethelyzetbe került személyek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20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370.000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472499850"/>
                  </a:ext>
                </a:extLst>
              </a:tr>
              <a:tr h="2825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Gyógyszertámogatás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245.000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3381074740"/>
                  </a:ext>
                </a:extLst>
              </a:tr>
              <a:tr h="282560">
                <a:tc gridSpan="3">
                  <a:txBody>
                    <a:bodyPr/>
                    <a:lstStyle/>
                    <a:p>
                      <a:pPr marL="17780" marR="48577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u-H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2922" marR="52922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485018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Bursa Hungarica Felsőoktatási Ösztöndíj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</a:rPr>
                        <a:t>12</a:t>
                      </a:r>
                      <a:endParaRPr lang="hu-HU" sz="1600" dirty="0"/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575.000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3041681103"/>
                  </a:ext>
                </a:extLst>
              </a:tr>
              <a:tr h="1722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Arany János Programban részt vevők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</a:rPr>
                        <a:t>7</a:t>
                      </a:r>
                      <a:endParaRPr lang="hu-HU" sz="1600" dirty="0"/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320.000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1811470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Tűzifában részesülők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</a:rPr>
                        <a:t>43</a:t>
                      </a:r>
                      <a:endParaRPr lang="hu-HU" sz="1600" dirty="0"/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marL="19685" marR="48641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819.150(ebből 764.540. Ft támogatás, 54.610 Ft önerő)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3690644798"/>
                  </a:ext>
                </a:extLst>
              </a:tr>
              <a:tr h="4346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Ingyenes gyermekétkeztetés rendszeres gyermekvédelmi kedvezményben nem részesülő tanulók részére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</a:rPr>
                        <a:t>38</a:t>
                      </a:r>
                      <a:endParaRPr lang="hu-HU" sz="1600" dirty="0"/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1.571.456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1949813926"/>
                  </a:ext>
                </a:extLst>
              </a:tr>
              <a:tr h="2825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Támogatás összesen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/>
                    </a:p>
                  </a:txBody>
                  <a:tcPr marL="52922" marR="5292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13.550.106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922" marR="52922" marT="0" marB="0" anchor="ctr"/>
                </a:tc>
                <a:extLst>
                  <a:ext uri="{0D108BD9-81ED-4DB2-BD59-A6C34878D82A}">
                    <a16:rowId xmlns:a16="http://schemas.microsoft.com/office/drawing/2014/main" val="2844536692"/>
                  </a:ext>
                </a:extLst>
              </a:tr>
            </a:tbl>
          </a:graphicData>
        </a:graphic>
      </p:graphicFrame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9C48D273-9502-423B-872D-B68AFE4A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22" y="365126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4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D42584-608C-49E6-A93B-826A5E41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Intézmények működése. Személyi, tárgyi feltételek.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38B942-BAF0-4D2A-A07A-CE05973A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563757"/>
            <a:ext cx="10622279" cy="42967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1600" b="1" dirty="0"/>
              <a:t>Általános Iskola/Tankerületi központ </a:t>
            </a:r>
          </a:p>
          <a:p>
            <a:pPr>
              <a:spcBef>
                <a:spcPts val="0"/>
              </a:spcBef>
            </a:pPr>
            <a:r>
              <a:rPr lang="hu-HU" sz="1600" b="1" dirty="0"/>
              <a:t>Játékkuckó Óvoda </a:t>
            </a:r>
          </a:p>
          <a:p>
            <a:pPr>
              <a:spcBef>
                <a:spcPts val="0"/>
              </a:spcBef>
            </a:pPr>
            <a:r>
              <a:rPr lang="hu-HU" sz="1600" b="1" dirty="0"/>
              <a:t>Közösségi Ház, Könyvtár, </a:t>
            </a:r>
          </a:p>
          <a:p>
            <a:pPr>
              <a:spcBef>
                <a:spcPts val="0"/>
              </a:spcBef>
            </a:pPr>
            <a:r>
              <a:rPr lang="hu-HU" sz="1600" b="1" dirty="0"/>
              <a:t>Gyerekház</a:t>
            </a:r>
          </a:p>
          <a:p>
            <a:pPr>
              <a:spcBef>
                <a:spcPts val="0"/>
              </a:spcBef>
            </a:pPr>
            <a:r>
              <a:rPr lang="hu-HU" sz="1600" b="1" dirty="0"/>
              <a:t>Varsányi Konyha</a:t>
            </a:r>
          </a:p>
          <a:p>
            <a:pPr>
              <a:spcBef>
                <a:spcPts val="0"/>
              </a:spcBef>
            </a:pPr>
            <a:r>
              <a:rPr lang="hu-HU" sz="1600" b="1" dirty="0"/>
              <a:t>Egészségügyi Kp.</a:t>
            </a:r>
          </a:p>
          <a:p>
            <a:pPr>
              <a:spcBef>
                <a:spcPts val="0"/>
              </a:spcBef>
            </a:pPr>
            <a:r>
              <a:rPr lang="hu-HU" sz="1600" b="1" dirty="0"/>
              <a:t>Egyéb: Tanoda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/>
              <a:t>     Csillagpont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/>
              <a:t>     Falumúzeum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/>
              <a:t>     Hagyományőrzők Háza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/>
              <a:t>     Kézművesporta</a:t>
            </a:r>
          </a:p>
          <a:p>
            <a:endParaRPr lang="hu-HU" dirty="0"/>
          </a:p>
        </p:txBody>
      </p:sp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53DC4346-3E60-4F28-899B-A2EB4E89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0" y="324670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anyó Judit fényképe.">
            <a:extLst>
              <a:ext uri="{FF2B5EF4-FFF2-40B4-BE49-F238E27FC236}">
                <a16:creationId xmlns:a16="http://schemas.microsoft.com/office/drawing/2014/main" id="{FCBFC232-97EB-423C-966A-772D8316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76" y="1243696"/>
            <a:ext cx="4094923" cy="5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nyó Judit fényképe.">
            <a:extLst>
              <a:ext uri="{FF2B5EF4-FFF2-40B4-BE49-F238E27FC236}">
                <a16:creationId xmlns:a16="http://schemas.microsoft.com/office/drawing/2014/main" id="{DA192DB1-EB06-4E64-8466-A706AD08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95678"/>
            <a:ext cx="4636293" cy="260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anyó Judit fényképe.">
            <a:extLst>
              <a:ext uri="{FF2B5EF4-FFF2-40B4-BE49-F238E27FC236}">
                <a16:creationId xmlns:a16="http://schemas.microsoft.com/office/drawing/2014/main" id="{96580E90-B9C4-4B98-B25E-0C818321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89" y="1562482"/>
            <a:ext cx="2261153" cy="3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anyó Judit fényképe.">
            <a:extLst>
              <a:ext uri="{FF2B5EF4-FFF2-40B4-BE49-F238E27FC236}">
                <a16:creationId xmlns:a16="http://schemas.microsoft.com/office/drawing/2014/main" id="{1D9C2FBE-205C-4420-91EF-598D22A8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85" y="4870248"/>
            <a:ext cx="2444460" cy="18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5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0BE677-5E29-442B-BE6E-0F1776AE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Adózás 2016.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CEA39AE8-75E2-4349-B24E-3AF02E506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10" y="3776869"/>
            <a:ext cx="4919592" cy="2731399"/>
          </a:xfrm>
        </p:spPr>
      </p:pic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1A755617-73AA-4588-89B4-B12A7EC07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60613"/>
              </p:ext>
            </p:extLst>
          </p:nvPr>
        </p:nvGraphicFramePr>
        <p:xfrm>
          <a:off x="940905" y="1470991"/>
          <a:ext cx="5711100" cy="4532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00717">
                  <a:extLst>
                    <a:ext uri="{9D8B030D-6E8A-4147-A177-3AD203B41FA5}">
                      <a16:colId xmlns:a16="http://schemas.microsoft.com/office/drawing/2014/main" val="65689161"/>
                    </a:ext>
                  </a:extLst>
                </a:gridCol>
                <a:gridCol w="1704838">
                  <a:extLst>
                    <a:ext uri="{9D8B030D-6E8A-4147-A177-3AD203B41FA5}">
                      <a16:colId xmlns:a16="http://schemas.microsoft.com/office/drawing/2014/main" val="3780885789"/>
                    </a:ext>
                  </a:extLst>
                </a:gridCol>
                <a:gridCol w="1705545">
                  <a:extLst>
                    <a:ext uri="{9D8B030D-6E8A-4147-A177-3AD203B41FA5}">
                      <a16:colId xmlns:a16="http://schemas.microsoft.com/office/drawing/2014/main" val="1521765722"/>
                    </a:ext>
                  </a:extLst>
                </a:gridCol>
              </a:tblGrid>
              <a:tr h="831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Adónem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Befizetés ( e Ft)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Tartozás (e Ft)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12899084"/>
                  </a:ext>
                </a:extLst>
              </a:tr>
              <a:tr h="831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Kommunális adó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2 920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1 783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51712555"/>
                  </a:ext>
                </a:extLst>
              </a:tr>
              <a:tr h="831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Helyi iparűzési adó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</a:rPr>
                        <a:t>4 842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1 311 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64379256"/>
                  </a:ext>
                </a:extLst>
              </a:tr>
              <a:tr h="60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Gépjárműadó  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</a:rPr>
                        <a:t>2 690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1 285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60192032"/>
                  </a:ext>
                </a:extLst>
              </a:tr>
              <a:tr h="831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Késedelmi pótlék, bírságok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</a:rPr>
                        <a:t>56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1 488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10654982"/>
                  </a:ext>
                </a:extLst>
              </a:tr>
              <a:tr h="60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Összesen: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10 508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</a:rPr>
                        <a:t>5 867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74814379"/>
                  </a:ext>
                </a:extLst>
              </a:tr>
            </a:tbl>
          </a:graphicData>
        </a:graphic>
      </p:graphicFrame>
      <p:pic>
        <p:nvPicPr>
          <p:cNvPr id="9218" name="Picture 2" descr="Kanyó Judit fényképe.">
            <a:extLst>
              <a:ext uri="{FF2B5EF4-FFF2-40B4-BE49-F238E27FC236}">
                <a16:creationId xmlns:a16="http://schemas.microsoft.com/office/drawing/2014/main" id="{CD08697F-8DF9-4829-ACD2-5657B86B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01" y="908636"/>
            <a:ext cx="4015410" cy="26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09F76315-B6D9-4229-9B85-558F2FD8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708" y="365125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9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2D36C1-186B-4606-A468-27D6ABD0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200" b="1" dirty="0"/>
              <a:t>Start munkaprogram 2011-2017.</a:t>
            </a:r>
            <a:br>
              <a:rPr lang="hu-HU" sz="3200" b="1" dirty="0"/>
            </a:br>
            <a:r>
              <a:rPr lang="hu-HU" sz="3200" b="1" dirty="0"/>
              <a:t>Értékteremtő közfoglalkoztatás</a:t>
            </a:r>
            <a:br>
              <a:rPr lang="hu-HU" sz="3200" b="1" dirty="0"/>
            </a:br>
            <a:r>
              <a:rPr lang="hu-HU" sz="3200" b="1" dirty="0"/>
              <a:t>Varsányi Falugazdaság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345CA543-526A-4E8D-807C-D83F766B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287845"/>
              </p:ext>
            </p:extLst>
          </p:nvPr>
        </p:nvGraphicFramePr>
        <p:xfrm>
          <a:off x="1325217" y="1690688"/>
          <a:ext cx="8772940" cy="5094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062">
                  <a:extLst>
                    <a:ext uri="{9D8B030D-6E8A-4147-A177-3AD203B41FA5}">
                      <a16:colId xmlns:a16="http://schemas.microsoft.com/office/drawing/2014/main" val="891893908"/>
                    </a:ext>
                  </a:extLst>
                </a:gridCol>
                <a:gridCol w="1557244">
                  <a:extLst>
                    <a:ext uri="{9D8B030D-6E8A-4147-A177-3AD203B41FA5}">
                      <a16:colId xmlns:a16="http://schemas.microsoft.com/office/drawing/2014/main" val="2299164921"/>
                    </a:ext>
                  </a:extLst>
                </a:gridCol>
                <a:gridCol w="1985372">
                  <a:extLst>
                    <a:ext uri="{9D8B030D-6E8A-4147-A177-3AD203B41FA5}">
                      <a16:colId xmlns:a16="http://schemas.microsoft.com/office/drawing/2014/main" val="2249968559"/>
                    </a:ext>
                  </a:extLst>
                </a:gridCol>
                <a:gridCol w="4089262">
                  <a:extLst>
                    <a:ext uri="{9D8B030D-6E8A-4147-A177-3AD203B41FA5}">
                      <a16:colId xmlns:a16="http://schemas.microsoft.com/office/drawing/2014/main" val="978657534"/>
                    </a:ext>
                  </a:extLst>
                </a:gridCol>
              </a:tblGrid>
              <a:tr h="938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Év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Foglalkoztatottak létszáma (fő)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Bér- és beruházási támogatás összege (Ft)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Új értékek teremtése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5544007"/>
                  </a:ext>
                </a:extLst>
              </a:tr>
              <a:tr h="564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4.216.781.-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Zöldséges és dísznövény kert kialakítása 1 hektáron 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331460"/>
                  </a:ext>
                </a:extLst>
              </a:tr>
              <a:tr h="846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18.447.154.-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7000 tő málna telepítése, komposztáló kialakítása, utcai szeméttárolók, padok, virágládák, buszmegállók elkészítése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160597"/>
                  </a:ext>
                </a:extLst>
              </a:tr>
              <a:tr h="564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73.079.485.-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2000 db gyümölcsfa telepítése 5 hektáron, műhelyek felújítása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054035"/>
                  </a:ext>
                </a:extLst>
              </a:tr>
              <a:tr h="564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94.895.617.-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1000 db gyümölcsfa telepítése 2 hektáron, gombatermesztés, ravatalozó felújítása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63139"/>
                  </a:ext>
                </a:extLst>
              </a:tr>
              <a:tr h="441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112.186.013.-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Varroda és varróműhely kialakítása, fedett szín építése, Portéka Bolt beindítása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09903"/>
                  </a:ext>
                </a:extLst>
              </a:tr>
              <a:tr h="564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131.416.741.-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Feldolgozó üzem és raktár építése, hűtő- és fagyasztókamra kialakítása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575907"/>
                  </a:ext>
                </a:extLst>
              </a:tr>
              <a:tr h="564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98.253.693.-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Garázs és raktár kialakítása, gépjárművek beszerzése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923158"/>
                  </a:ext>
                </a:extLst>
              </a:tr>
            </a:tbl>
          </a:graphicData>
        </a:graphic>
      </p:graphicFrame>
      <p:pic>
        <p:nvPicPr>
          <p:cNvPr id="4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1BB49AA9-2F53-407B-9C64-7A001BA4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452876"/>
            <a:ext cx="857299" cy="12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3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DFC1F1-1913-4D57-9BBD-07066E8C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VARSÁNYI FALUGAZDASÁG</a:t>
            </a:r>
          </a:p>
        </p:txBody>
      </p:sp>
      <p:pic>
        <p:nvPicPr>
          <p:cNvPr id="1026" name="Picture 2" descr="Kanyó Judit fényképe.">
            <a:extLst>
              <a:ext uri="{FF2B5EF4-FFF2-40B4-BE49-F238E27FC236}">
                <a16:creationId xmlns:a16="http://schemas.microsoft.com/office/drawing/2014/main" id="{9AE77BB7-ACCC-450D-A35C-5F00FFF1AA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8" y="365125"/>
            <a:ext cx="2410046" cy="32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nyó Judit fényképe.">
            <a:extLst>
              <a:ext uri="{FF2B5EF4-FFF2-40B4-BE49-F238E27FC236}">
                <a16:creationId xmlns:a16="http://schemas.microsoft.com/office/drawing/2014/main" id="{DCAA9D57-D89D-42D5-ACCF-20F61A08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38" y="1431733"/>
            <a:ext cx="1872750" cy="24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nyó Judit fényképe.">
            <a:extLst>
              <a:ext uri="{FF2B5EF4-FFF2-40B4-BE49-F238E27FC236}">
                <a16:creationId xmlns:a16="http://schemas.microsoft.com/office/drawing/2014/main" id="{01D1A0D1-D948-4A42-8E11-640EE2916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38" y="1242314"/>
            <a:ext cx="3489311" cy="26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anyó Judit fényképe.">
            <a:extLst>
              <a:ext uri="{FF2B5EF4-FFF2-40B4-BE49-F238E27FC236}">
                <a16:creationId xmlns:a16="http://schemas.microsoft.com/office/drawing/2014/main" id="{9AF4E4A3-6DBE-4C9E-BCF7-4F08B8C4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" y="3859297"/>
            <a:ext cx="4405877" cy="29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nyó Judit fényképe.">
            <a:extLst>
              <a:ext uri="{FF2B5EF4-FFF2-40B4-BE49-F238E27FC236}">
                <a16:creationId xmlns:a16="http://schemas.microsoft.com/office/drawing/2014/main" id="{8FC2E719-8324-46A8-8108-C00C317A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76" y="3944727"/>
            <a:ext cx="4149584" cy="27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nyó Judit fényképe.">
            <a:extLst>
              <a:ext uri="{FF2B5EF4-FFF2-40B4-BE49-F238E27FC236}">
                <a16:creationId xmlns:a16="http://schemas.microsoft.com/office/drawing/2014/main" id="{7D8B439C-2911-4776-92B2-8B5013EF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79" y="3875017"/>
            <a:ext cx="4444155" cy="29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anyó Judit fényképe.">
            <a:extLst>
              <a:ext uri="{FF2B5EF4-FFF2-40B4-BE49-F238E27FC236}">
                <a16:creationId xmlns:a16="http://schemas.microsoft.com/office/drawing/2014/main" id="{60EED9B0-060B-45A0-8B5D-3EB48B06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28" y="1483655"/>
            <a:ext cx="2146902" cy="28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anyó Judit fényképe.">
            <a:extLst>
              <a:ext uri="{FF2B5EF4-FFF2-40B4-BE49-F238E27FC236}">
                <a16:creationId xmlns:a16="http://schemas.microsoft.com/office/drawing/2014/main" id="{50D40E4D-EF78-4A4B-AE8F-A43E9705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30" y="1235187"/>
            <a:ext cx="3536784" cy="26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vie1-1.xx.fbcdn.net/v/t1.0-9/14680710_1207640679298932_6353275106436116779_n.jpg?oh=cab6dca33a77cc8cef946e5b73057b6f&amp;oe=5893DE68">
            <a:extLst>
              <a:ext uri="{FF2B5EF4-FFF2-40B4-BE49-F238E27FC236}">
                <a16:creationId xmlns:a16="http://schemas.microsoft.com/office/drawing/2014/main" id="{C93A4697-1257-468D-9FB0-A9A6903D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982" y="228113"/>
            <a:ext cx="1012968" cy="14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0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637</Words>
  <Application>Microsoft Office PowerPoint</Application>
  <PresentationFormat>Szélesvásznú</PresentationFormat>
  <Paragraphs>180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Office-téma</vt:lpstr>
      <vt:lpstr>PowerPoint-bemutató</vt:lpstr>
      <vt:lpstr>Témakörök</vt:lpstr>
      <vt:lpstr>Közös Önkormányzati Hivatal működése</vt:lpstr>
      <vt:lpstr>Az önkormányzat gazdálkodása</vt:lpstr>
      <vt:lpstr>Szociális helyzet 2016.</vt:lpstr>
      <vt:lpstr>Intézmények működése. Személyi, tárgyi feltételek. </vt:lpstr>
      <vt:lpstr>Adózás 2016.</vt:lpstr>
      <vt:lpstr>Start munkaprogram 2011-2017. Értékteremtő közfoglalkoztatás Varsányi Falugazdaság</vt:lpstr>
      <vt:lpstr>VARSÁNYI FALUGAZDASÁG</vt:lpstr>
      <vt:lpstr>Beruházások 2016-2017.</vt:lpstr>
      <vt:lpstr>Civil szervezetekkel társulásokkal való együttműködés</vt:lpstr>
      <vt:lpstr>Testvér-településeinkkel való kapcsolattartás</vt:lpstr>
      <vt:lpstr>Rendezvények</vt:lpstr>
      <vt:lpstr>Kitüntetések</vt:lpstr>
      <vt:lpstr>Köszönet</vt:lpstr>
      <vt:lpstr>Varsány Község Önkormányzatának képviselő-testülete nevében,   köszönöm a megtisztelő figyelmet.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User02</dc:creator>
  <cp:lastModifiedBy>User02</cp:lastModifiedBy>
  <cp:revision>58</cp:revision>
  <dcterms:created xsi:type="dcterms:W3CDTF">2017-10-26T08:05:56Z</dcterms:created>
  <dcterms:modified xsi:type="dcterms:W3CDTF">2018-11-21T10:54:35Z</dcterms:modified>
</cp:coreProperties>
</file>